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3" r:id="rId5"/>
    <p:sldId id="260" r:id="rId6"/>
    <p:sldId id="264" r:id="rId7"/>
    <p:sldId id="261" r:id="rId8"/>
    <p:sldId id="262" r:id="rId9"/>
    <p:sldId id="265" r:id="rId10"/>
    <p:sldId id="272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4500" cy="9931400"/>
  <p:defaultTextStyle>
    <a:defPPr>
      <a:defRPr lang="de-DE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5E839A"/>
    <a:srgbClr val="415B6B"/>
    <a:srgbClr val="7899AD"/>
    <a:srgbClr val="B6C6D0"/>
    <a:srgbClr val="0083CC"/>
    <a:srgbClr val="3B687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535" autoAdjust="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08EC098-9FD2-4DCA-8453-4E066C3D538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82FBD16-C443-4E1B-9D25-CF04B545B2A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119AB-C71F-4EB2-B1C1-13539CC72467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250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D8CE7-17D5-409E-8DA7-2E25AEFA6B32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48B3-8D73-4434-96A8-2F3AD84906EF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C2518-3D2F-466A-AFE8-C53A3E1B9E5D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274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F2F31-A42C-45F9-8CCD-5BE73C759812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E0401-4217-4AF3-B5C6-E92804668DE7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7079D-BE3C-47C6-B73C-5BD7CD7C5582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AE36CD-26EA-4570-8773-164C93BEC493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282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FCEB4-F89C-45A6-82E6-943E31D5EC62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A9E23-1F3D-4C40-9FF1-826BB08DE134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EAB4E-89C7-4545-AE75-EA057A95A7AC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17AE0-216C-4B3A-99A8-DF235FCD17EB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709C5-074D-4CF3-83FA-BA29B3F8F042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4649E-9EC5-4454-ACCB-1CE5E8922C5A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95081-E7CA-4C3B-903F-4996344FB29D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F53FF-A330-4B25-A26E-41BD474DF170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8" name="Picture 14" descr="PP Hintergr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6625" y="3111500"/>
            <a:ext cx="6824663" cy="2667000"/>
          </a:xfrm>
        </p:spPr>
        <p:txBody>
          <a:bodyPr/>
          <a:lstStyle>
            <a:lvl1pPr marL="0" indent="0" algn="r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Master-Untertitel bearbeiten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38213" y="1535113"/>
            <a:ext cx="6823075" cy="1470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4876800" y="387350"/>
            <a:ext cx="4148138" cy="673100"/>
            <a:chOff x="3028" y="358"/>
            <a:chExt cx="2613" cy="424"/>
          </a:xfrm>
        </p:grpSpPr>
        <p:pic>
          <p:nvPicPr>
            <p:cNvPr id="6160" name="Picture 16" descr="wappen_xl_s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6" y="358"/>
              <a:ext cx="705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3028" y="527"/>
              <a:ext cx="18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de-DE" altLang="de-DE" sz="1500">
                  <a:solidFill>
                    <a:schemeClr val="bg1"/>
                  </a:solidFill>
                </a:rPr>
                <a:t>Bayerisches Landesamt für</a:t>
              </a:r>
            </a:p>
            <a:p>
              <a:pPr>
                <a:lnSpc>
                  <a:spcPct val="90000"/>
                </a:lnSpc>
              </a:pPr>
              <a:r>
                <a:rPr lang="de-DE" altLang="de-DE" sz="1500">
                  <a:solidFill>
                    <a:schemeClr val="bg1"/>
                  </a:solidFill>
                </a:rPr>
                <a:t>Umwelt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092AE-422E-4EC8-BA5D-A5ADB6074FB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35823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1638" y="935038"/>
            <a:ext cx="2141537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935038"/>
            <a:ext cx="6275388" cy="53911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70A1E0-2CD1-4816-AD4F-449C3E27B1E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888709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935038"/>
            <a:ext cx="8569325" cy="5000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323850" y="1628775"/>
            <a:ext cx="8569325" cy="469741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295900" y="6477000"/>
            <a:ext cx="36782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4381500" y="6477000"/>
            <a:ext cx="381000" cy="280988"/>
          </a:xfrm>
        </p:spPr>
        <p:txBody>
          <a:bodyPr/>
          <a:lstStyle>
            <a:lvl1pPr>
              <a:defRPr/>
            </a:lvl1pPr>
          </a:lstStyle>
          <a:p>
            <a:fld id="{1C6342FA-463A-46E7-8A6B-5A5F0CC9122E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>
          <a:xfrm>
            <a:off x="323850" y="223838"/>
            <a:ext cx="554355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57296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7FD204-11E0-44C1-9A00-DB673B9A5BD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165157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5D4CE-F673-486B-8814-DE7E2841C06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52063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628775"/>
            <a:ext cx="4208463" cy="469741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4713" y="1628775"/>
            <a:ext cx="4208462" cy="469741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1FEBFE-E60C-4A71-A387-13A02283FA7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259300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71AEC-E090-4FB6-9358-88325FA9497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209359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885A3-DBB8-49E0-9F73-AFB5294E9C6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339976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2BB6CC-60B8-4051-A3A7-2C525481461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129889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CDEC53-6ED5-4E58-A90B-C87BA5E71BF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127867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A38394-178A-4540-B82D-8EEDE4DD4E9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</p:spTree>
    <p:extLst>
      <p:ext uri="{BB962C8B-B14F-4D97-AF65-F5344CB8AC3E}">
        <p14:creationId xmlns:p14="http://schemas.microsoft.com/office/powerpoint/2010/main" val="94015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827088"/>
          </a:xfrm>
          <a:prstGeom prst="rect">
            <a:avLst/>
          </a:prstGeom>
          <a:solidFill>
            <a:srgbClr val="5E83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35038"/>
            <a:ext cx="85693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28775"/>
            <a:ext cx="8569325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95900" y="6477000"/>
            <a:ext cx="36782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B687F"/>
                </a:solidFill>
              </a:defRPr>
            </a:lvl1pPr>
          </a:lstStyle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381000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FC3144BD-0510-41B5-9498-A308FB1767C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223838"/>
            <a:ext cx="55435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50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de-DE" altLang="de-DE"/>
              <a:t>Persistente Perfluorverbindungen - neue Problemstoffe in der Umwelt</a:t>
            </a:r>
          </a:p>
        </p:txBody>
      </p:sp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6265863" y="223838"/>
            <a:ext cx="2698750" cy="476250"/>
            <a:chOff x="3947" y="141"/>
            <a:chExt cx="1700" cy="300"/>
          </a:xfrm>
        </p:grpSpPr>
        <p:pic>
          <p:nvPicPr>
            <p:cNvPr id="1057" name="Picture 33" descr="wappen_xl_sw"/>
            <p:cNvPicPr preferRelativeResize="0"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" y="141"/>
              <a:ext cx="499" cy="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58" name="Text Box 34"/>
            <p:cNvSpPr txBox="1">
              <a:spLocks noChangeArrowheads="1"/>
            </p:cNvSpPr>
            <p:nvPr userDrawn="1"/>
          </p:nvSpPr>
          <p:spPr bwMode="auto">
            <a:xfrm>
              <a:off x="3947" y="235"/>
              <a:ext cx="116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de-DE" altLang="de-DE" sz="1200">
                  <a:solidFill>
                    <a:schemeClr val="bg1"/>
                  </a:solidFill>
                </a:rPr>
                <a:t>Bayerisches Landesamt für</a:t>
              </a:r>
            </a:p>
            <a:p>
              <a:pPr>
                <a:lnSpc>
                  <a:spcPct val="85000"/>
                </a:lnSpc>
              </a:pPr>
              <a:r>
                <a:rPr lang="de-DE" altLang="de-DE" sz="1200">
                  <a:solidFill>
                    <a:schemeClr val="bg1"/>
                  </a:solidFill>
                </a:rPr>
                <a:t>Umwelt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200" b="1" kern="1200">
          <a:solidFill>
            <a:srgbClr val="415B6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rgbClr val="415B6B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rgbClr val="415B6B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rgbClr val="415B6B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rgbClr val="415B6B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415B6B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415B6B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415B6B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415B6B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193675" indent="-193675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87325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238250" indent="-188913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228600" algn="l" rtl="0" fontAlgn="base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02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971550" y="1773238"/>
            <a:ext cx="6823075" cy="1470025"/>
          </a:xfrm>
        </p:spPr>
        <p:txBody>
          <a:bodyPr/>
          <a:lstStyle/>
          <a:p>
            <a:r>
              <a:rPr lang="de-DE" altLang="de-DE" sz="4000"/>
              <a:t>Persistente Perfluorverbindungen- neue Problemstoffe in der Umwelt</a:t>
            </a:r>
          </a:p>
        </p:txBody>
      </p:sp>
      <p:sp>
        <p:nvSpPr>
          <p:cNvPr id="233503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936625" y="4005263"/>
            <a:ext cx="6824663" cy="1773237"/>
          </a:xfrm>
        </p:spPr>
        <p:txBody>
          <a:bodyPr/>
          <a:lstStyle/>
          <a:p>
            <a:r>
              <a:rPr lang="de-DE" altLang="de-DE"/>
              <a:t>Dr. Manfred Sengl</a:t>
            </a:r>
          </a:p>
          <a:p>
            <a:r>
              <a:rPr lang="de-DE" altLang="de-DE" sz="2400"/>
              <a:t>AQS-Fachtagung 23.10.2007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8D9F39-4F6A-407C-8579-474A450B979A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Analytik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Analytik aufgrund der spezifischen Stoffeigenschaften schwierig</a:t>
            </a:r>
          </a:p>
          <a:p>
            <a:pPr>
              <a:lnSpc>
                <a:spcPct val="90000"/>
              </a:lnSpc>
            </a:pPr>
            <a:r>
              <a:rPr lang="de-DE" altLang="de-DE"/>
              <a:t>Matrixbestandteile können Extraktionen stark beeinflussen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Messmethode der Wahl: LC-MS/MS</a:t>
            </a:r>
          </a:p>
          <a:p>
            <a:pPr>
              <a:lnSpc>
                <a:spcPct val="90000"/>
              </a:lnSpc>
            </a:pPr>
            <a:r>
              <a:rPr lang="de-DE" altLang="de-DE"/>
              <a:t>Blindwertproblematik (z.B. Teflonschläuche im LC-Degasser, Dichtungen)</a:t>
            </a:r>
          </a:p>
          <a:p>
            <a:pPr>
              <a:lnSpc>
                <a:spcPct val="90000"/>
              </a:lnSpc>
            </a:pPr>
            <a:r>
              <a:rPr lang="de-DE" altLang="de-DE"/>
              <a:t>Adsorptionseffekte an Glasmaterialien, daher v.a. Polypropylengefäße verwendet</a:t>
            </a:r>
          </a:p>
          <a:p>
            <a:pPr>
              <a:lnSpc>
                <a:spcPct val="90000"/>
              </a:lnSpc>
            </a:pPr>
            <a:r>
              <a:rPr lang="de-DE" altLang="de-DE"/>
              <a:t>Internationale Norm ist in Vorbereitung: ISO/CD 25101 (PFOS und PFOA in Trink-, Grund- und Oberflächenwasser im Konzentrationsbereich von 0,05 bzw. 0,1 µg/l bis 1 µg/l; Festphasenanreicherung)</a:t>
            </a:r>
          </a:p>
          <a:p>
            <a:pPr>
              <a:lnSpc>
                <a:spcPct val="90000"/>
              </a:lnSpc>
            </a:pPr>
            <a:r>
              <a:rPr lang="de-DE" altLang="de-DE"/>
              <a:t>Bei Anreicherung  von 1 Liter Wasserprobe Bestimmungsgrenzen von 1 ng/l erreichbar </a:t>
            </a:r>
          </a:p>
          <a:p>
            <a:pPr>
              <a:lnSpc>
                <a:spcPct val="90000"/>
              </a:lnSpc>
            </a:pPr>
            <a:r>
              <a:rPr lang="de-DE" altLang="de-DE"/>
              <a:t>Bei Klärschlamm/Boden/Biota Bestimmungsgrenzen von 5-10 µg/kg</a:t>
            </a:r>
          </a:p>
          <a:p>
            <a:pPr>
              <a:lnSpc>
                <a:spcPct val="90000"/>
              </a:lnSpc>
            </a:pPr>
            <a:r>
              <a:rPr lang="de-DE" altLang="de-DE"/>
              <a:t>wenige Untersuchungsstellen bieten diese Analytik bisher 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CDDB31-8160-42FB-AA46-B01BFD18C098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Untersuchungsergebnisse in Bayern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de-DE"/>
              <a:t>	Fließgewässer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>
                <a:latin typeface="Arial Unicode MS" pitchFamily="34" charset="-128"/>
                <a:ea typeface="Arial Unicode MS" pitchFamily="34" charset="-128"/>
              </a:rPr>
              <a:t>➭</a:t>
            </a:r>
            <a:r>
              <a:rPr lang="de-DE" altLang="de-DE"/>
              <a:t>einzelne PFC in Konzentrationen von 1-42 ng/l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/>
              <a:t>	Grundwasser (Auswahl der Messstellen nach Einfluss von Uferfiltrat, unterhalb landwirtschaftlicher Flächen mit Klärschlammausbringung etc.)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>
                <a:latin typeface="Arial Unicode MS" pitchFamily="34" charset="-128"/>
                <a:ea typeface="Arial Unicode MS" pitchFamily="34" charset="-128"/>
              </a:rPr>
              <a:t>➭	</a:t>
            </a:r>
            <a:r>
              <a:rPr lang="de-DE" altLang="de-DE"/>
              <a:t>PFOS bis 20 ng/l, PFOA bis 4,1 ng/l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/>
              <a:t>	Abwässer von Betrieben, die potentiell mit PFC umgehen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>
                <a:latin typeface="Arial Unicode MS" pitchFamily="34" charset="-128"/>
                <a:ea typeface="Arial Unicode MS" pitchFamily="34" charset="-128"/>
              </a:rPr>
              <a:t>➭	</a:t>
            </a:r>
            <a:r>
              <a:rPr lang="de-DE" altLang="de-DE"/>
              <a:t>PFOS bis 750 µg/l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/>
              <a:t>	Klärschlämme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>
                <a:latin typeface="Arial Unicode MS" pitchFamily="34" charset="-128"/>
                <a:ea typeface="Arial Unicode MS" pitchFamily="34" charset="-128"/>
              </a:rPr>
              <a:t>➭	</a:t>
            </a:r>
            <a:r>
              <a:rPr lang="de-DE" altLang="de-DE"/>
              <a:t>PFOS bis zu 6720 µg/kg 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/>
              <a:t>	Böden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>
                <a:latin typeface="Arial Unicode MS" pitchFamily="34" charset="-128"/>
                <a:ea typeface="Arial Unicode MS" pitchFamily="34" charset="-128"/>
              </a:rPr>
              <a:t>➭	</a:t>
            </a:r>
            <a:r>
              <a:rPr lang="de-DE" altLang="de-DE"/>
              <a:t>nur in wenigen Proben Spuren von PFOS gefunden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/>
              <a:t>	Fische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>
                <a:latin typeface="Arial Unicode MS" pitchFamily="34" charset="-128"/>
                <a:ea typeface="Arial Unicode MS" pitchFamily="34" charset="-128"/>
              </a:rPr>
              <a:t>➭	</a:t>
            </a:r>
            <a:r>
              <a:rPr lang="de-DE" altLang="de-DE"/>
              <a:t>Anreicherung von PFOS v.a. in Blut, Leber und Gonaden, deutlich weniger im Muskelgewebe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3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B8CD2-8EC5-490A-90A9-969A88FA06AA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31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Beurteilungswerte für Trinkwasser (TW-Kommission 2006)</a:t>
            </a:r>
          </a:p>
        </p:txBody>
      </p:sp>
      <p:graphicFrame>
        <p:nvGraphicFramePr>
          <p:cNvPr id="273477" name="Group 69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8353425" cy="4978400"/>
        </p:xfrm>
        <a:graphic>
          <a:graphicData uri="http://schemas.openxmlformats.org/drawingml/2006/table">
            <a:tbl>
              <a:tblPr/>
              <a:tblGrid>
                <a:gridCol w="2786062">
                  <a:extLst>
                    <a:ext uri="{9D8B030D-6E8A-4147-A177-3AD203B41FA5}">
                      <a16:colId xmlns:a16="http://schemas.microsoft.com/office/drawing/2014/main" val="2959967369"/>
                    </a:ext>
                  </a:extLst>
                </a:gridCol>
                <a:gridCol w="2782888">
                  <a:extLst>
                    <a:ext uri="{9D8B030D-6E8A-4147-A177-3AD203B41FA5}">
                      <a16:colId xmlns:a16="http://schemas.microsoft.com/office/drawing/2014/main" val="1896019958"/>
                    </a:ext>
                  </a:extLst>
                </a:gridCol>
                <a:gridCol w="2784475">
                  <a:extLst>
                    <a:ext uri="{9D8B030D-6E8A-4147-A177-3AD203B41FA5}">
                      <a16:colId xmlns:a16="http://schemas.microsoft.com/office/drawing/2014/main" val="3476306375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Art des Höchstwertes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Zahlenwert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Begründung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133225"/>
                  </a:ext>
                </a:extLst>
              </a:tr>
              <a:tr h="715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Zielwert (langfristiges Mindestqualitätsziel)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&lt;= 0,1 µg/l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Vorsorge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350748"/>
                  </a:ext>
                </a:extLst>
              </a:tr>
              <a:tr h="1174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Lebenslang gesundheitlich duldbarer Leitwert für alle Bevölkerungsgruppen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&lt;= 0,3 µg/l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Bis zu dieser Konzentration sind die Summen aus PFOA und PFOS lebenslang gesundheitlich duldbar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275330"/>
                  </a:ext>
                </a:extLst>
              </a:tr>
              <a:tr h="11112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Vorsorglicher Maßnahmewert für Säuglinge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0,5 µg/l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Vorsorglicher Schutz von Säuglingen, z.B. gegen die Anwesenheit von weiteren PFT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916659"/>
                  </a:ext>
                </a:extLst>
              </a:tr>
              <a:tr h="7651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Maßnahmewert für Erwachsene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 µg/l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4175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04933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4652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884363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341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798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255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713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Trinkwasser für Lebensmittelzwecke nicht mehr verwendbar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6125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42743B-904C-405B-9D39-EC9295191DE5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Beurteilungswerte für Abwasser und Klärschlamm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altLang="de-DE"/>
              <a:t>	Abwasser:</a:t>
            </a:r>
          </a:p>
          <a:p>
            <a:r>
              <a:rPr lang="de-DE" altLang="de-DE"/>
              <a:t>keine Grenzwerte nach Abwasser-Verordnung</a:t>
            </a:r>
          </a:p>
          <a:p>
            <a:r>
              <a:rPr lang="de-DE" altLang="de-DE"/>
              <a:t>Stand der Technik im Einzelfall festzulegen</a:t>
            </a:r>
          </a:p>
          <a:p>
            <a:endParaRPr lang="de-DE" altLang="de-DE"/>
          </a:p>
          <a:p>
            <a:pPr>
              <a:buFontTx/>
              <a:buNone/>
            </a:pPr>
            <a:r>
              <a:rPr lang="de-DE" altLang="de-DE"/>
              <a:t>	Klärschlamm</a:t>
            </a:r>
          </a:p>
          <a:p>
            <a:r>
              <a:rPr lang="de-DE" altLang="de-DE"/>
              <a:t>kein Grenzwert nach Klärschlammverordnung</a:t>
            </a:r>
          </a:p>
          <a:p>
            <a:r>
              <a:rPr lang="de-DE" altLang="de-DE"/>
              <a:t>Ba-Wü, NRW, MV: Anwendung eines (Vorsorge)-Richtwerts von 100 µg/kg TS, ab dem eine landwirtschaftliche Verwertung des Klärschlamms nicht mehr zulässig ist</a:t>
            </a:r>
          </a:p>
          <a:p>
            <a:r>
              <a:rPr lang="de-DE" altLang="de-DE"/>
              <a:t>Bayern: Betreiber werden gebeten, entsprechenden Klärschlamm nicht mehr an die Landwirtschaft oder für ungesicherte Rekultivierungsmaßnahmen abzugeben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DF56-9372-49E3-95F8-2D0125AFA659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PFOS – Regelungen in Chemikalienverbotsverordnung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altLang="de-DE"/>
              <a:t>	ab dem 27. Juni 2008 dürfen nicht mehr in den Verkehr gebracht werden</a:t>
            </a:r>
          </a:p>
          <a:p>
            <a:pPr>
              <a:buFontTx/>
              <a:buChar char="-"/>
            </a:pPr>
            <a:r>
              <a:rPr lang="de-DE" altLang="de-DE"/>
              <a:t>Stoffe oder Zubereitungen mit einem PFOS-Gehalt &gt; 0,005%</a:t>
            </a:r>
          </a:p>
          <a:p>
            <a:pPr>
              <a:buFontTx/>
              <a:buChar char="-"/>
            </a:pPr>
            <a:r>
              <a:rPr lang="de-DE" altLang="de-DE"/>
              <a:t>neue Erzeugnisse mit einem PFOS-Gehalt von 0,1% oder mehr</a:t>
            </a:r>
          </a:p>
          <a:p>
            <a:pPr>
              <a:buFontTx/>
              <a:buChar char="-"/>
            </a:pPr>
            <a:r>
              <a:rPr lang="de-DE" altLang="de-DE"/>
              <a:t>neue Textilien oder Werkstoffe mit einem Gehalt von 1 µg/m</a:t>
            </a:r>
            <a:r>
              <a:rPr lang="de-DE" altLang="de-DE" baseline="30000"/>
              <a:t>2</a:t>
            </a:r>
            <a:r>
              <a:rPr lang="de-DE" altLang="de-DE"/>
              <a:t> oder mehr</a:t>
            </a:r>
          </a:p>
          <a:p>
            <a:pPr>
              <a:buFontTx/>
              <a:buNone/>
            </a:pPr>
            <a:r>
              <a:rPr lang="de-DE" altLang="de-DE"/>
              <a:t>	</a:t>
            </a:r>
            <a:r>
              <a:rPr lang="de-DE" altLang="de-DE" u="sng"/>
              <a:t>Ausnahmen gelten für</a:t>
            </a:r>
          </a:p>
          <a:p>
            <a:pPr>
              <a:buFontTx/>
              <a:buChar char="-"/>
            </a:pPr>
            <a:r>
              <a:rPr lang="de-DE" altLang="de-DE"/>
              <a:t>Fotoresistlacke und Antireflexbeschichtungen für fotolitografische Prozesse</a:t>
            </a:r>
          </a:p>
          <a:p>
            <a:pPr>
              <a:buFontTx/>
              <a:buChar char="-"/>
            </a:pPr>
            <a:r>
              <a:rPr lang="de-DE" altLang="de-DE"/>
              <a:t>Fotografische Beschichtungen von Filmen, Papieren und Druckplatte</a:t>
            </a:r>
          </a:p>
          <a:p>
            <a:pPr>
              <a:buFontTx/>
              <a:buChar char="-"/>
            </a:pPr>
            <a:r>
              <a:rPr lang="de-DE" altLang="de-DE"/>
              <a:t>Antischleiermittel für nichtdekoratives Hartverchromen und Netzmittel für überwachte Galvanotechniksysteme, bei denen PFOS-Emissionen auf ein Mindestmaß reduziert werden</a:t>
            </a:r>
          </a:p>
          <a:p>
            <a:pPr>
              <a:buFontTx/>
              <a:buChar char="-"/>
            </a:pPr>
            <a:r>
              <a:rPr lang="de-DE" altLang="de-DE"/>
              <a:t>Hydraulikflüssigkeiten für Luft- und Raumfahrt</a:t>
            </a:r>
          </a:p>
          <a:p>
            <a:pPr>
              <a:buFontTx/>
              <a:buChar char="-"/>
            </a:pPr>
            <a:r>
              <a:rPr lang="de-DE" altLang="de-DE"/>
              <a:t>Feuerlöschschäume dürfen bis 27. Juni 2011 verwendet werden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04690E-A765-4DF5-A898-DFC331B7B58C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Zusammenfassung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Perfluorierte Verbindungen: Vielzahl von einzelnen Stoffen in vielen Anwendungsbereichen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Leitsubstanzen PFOA und PFOS</a:t>
            </a:r>
          </a:p>
          <a:p>
            <a:pPr>
              <a:lnSpc>
                <a:spcPct val="90000"/>
              </a:lnSpc>
            </a:pPr>
            <a:r>
              <a:rPr lang="de-DE" altLang="de-DE"/>
              <a:t>typische "PBT-Stoffe": persistent, bioakkumulierbar, toxisch</a:t>
            </a:r>
          </a:p>
          <a:p>
            <a:pPr>
              <a:lnSpc>
                <a:spcPct val="90000"/>
              </a:lnSpc>
            </a:pPr>
            <a:r>
              <a:rPr lang="de-DE" altLang="de-DE"/>
              <a:t>Nachweis in allen Umweltkompartimenten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Nachweis weltweit</a:t>
            </a:r>
          </a:p>
          <a:p>
            <a:pPr>
              <a:lnSpc>
                <a:spcPct val="90000"/>
              </a:lnSpc>
            </a:pPr>
            <a:r>
              <a:rPr lang="de-DE" altLang="de-DE"/>
              <a:t>Weitgehendes PFOS-Verbot ab 2008, endgültige Risikoabschätzung für PFOA soll 2008 vorliegen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es liegen Beurteilungswerte für verschiedene Matrices vor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aufgrund der besonderen Materialeigenschaften von fluorierten Verbindungen wird auch in Zukunft auf den Einsatz nicht verzichtet werden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Risikominimierung bei Produktion und Anwendung erforderlich</a:t>
            </a:r>
          </a:p>
          <a:p>
            <a:pPr>
              <a:lnSpc>
                <a:spcPct val="90000"/>
              </a:lnSpc>
            </a:pPr>
            <a:r>
              <a:rPr lang="de-DE" altLang="de-DE"/>
              <a:t>Forschungsbedarf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A78D00-8C4C-4168-BE43-AEB264A32E36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Einladung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de-DE" altLang="de-DE" sz="3600"/>
              <a:t>LfU-Fachtagung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de-DE" altLang="de-DE" sz="3600"/>
          </a:p>
          <a:p>
            <a:pPr algn="ctr">
              <a:lnSpc>
                <a:spcPct val="90000"/>
              </a:lnSpc>
              <a:buFontTx/>
              <a:buNone/>
            </a:pPr>
            <a:r>
              <a:rPr lang="de-DE" altLang="de-DE" sz="3600"/>
              <a:t>"Persistente Perfluorverbindungen – eine Gefahr für Mensch und Umwelt?"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de-DE" altLang="de-DE" sz="3600"/>
          </a:p>
          <a:p>
            <a:pPr algn="ctr">
              <a:lnSpc>
                <a:spcPct val="90000"/>
              </a:lnSpc>
              <a:buFontTx/>
              <a:buNone/>
            </a:pPr>
            <a:r>
              <a:rPr lang="de-DE" altLang="de-DE" sz="3600"/>
              <a:t>am 27./28. November 2007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altLang="de-DE" sz="3600"/>
          </a:p>
          <a:p>
            <a:pPr algn="ctr">
              <a:lnSpc>
                <a:spcPct val="90000"/>
              </a:lnSpc>
              <a:buFontTx/>
              <a:buNone/>
            </a:pPr>
            <a:r>
              <a:rPr lang="de-DE" altLang="de-DE" sz="1800"/>
              <a:t>München, Lazarettstraße, Großer Sitzungssaal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A7DA66-408E-4AE4-B0FE-A075BCCC22CA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Gliederung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3600"/>
              <a:t>Einführung</a:t>
            </a:r>
          </a:p>
          <a:p>
            <a:r>
              <a:rPr lang="de-DE" altLang="de-DE" sz="3600"/>
              <a:t>Einsatz von Perfluorverbindungen</a:t>
            </a:r>
          </a:p>
          <a:p>
            <a:r>
              <a:rPr lang="de-DE" altLang="de-DE" sz="3600"/>
              <a:t>Analytik</a:t>
            </a:r>
          </a:p>
          <a:p>
            <a:r>
              <a:rPr lang="de-DE" altLang="de-DE" sz="3600"/>
              <a:t>Auftreten in der Umwelt</a:t>
            </a:r>
          </a:p>
          <a:p>
            <a:r>
              <a:rPr lang="de-DE" altLang="de-DE" sz="3600"/>
              <a:t>Bewertung / rechtliche Regelungen</a:t>
            </a:r>
          </a:p>
          <a:p>
            <a:r>
              <a:rPr lang="de-DE" altLang="de-DE" sz="3600"/>
              <a:t>Ausblick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1127F9-8DA9-4728-AC79-76B020A05B0F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"Stoff des Monats" 2006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altLang="de-DE" b="1"/>
              <a:t> 	"Fall NRW": Belastung von Ruhr und Möhne</a:t>
            </a:r>
          </a:p>
          <a:p>
            <a:r>
              <a:rPr lang="de-DE" altLang="de-DE"/>
              <a:t>Konzentrationen im Oberflächengewässer (Summe PFOA und PFOS): 650 ng/l</a:t>
            </a:r>
          </a:p>
          <a:p>
            <a:r>
              <a:rPr lang="de-DE" altLang="de-DE"/>
              <a:t>Grund: Ausbringung von "Biokompost", der mit perfluorierten Verbindungen verunreinigt war; Abschwemmung in die Gewässer</a:t>
            </a:r>
          </a:p>
          <a:p>
            <a:r>
              <a:rPr lang="de-DE" altLang="de-DE"/>
              <a:t>Belastung von Böden, Oberflächengewässern und Trinkwasser, Fischen</a:t>
            </a:r>
          </a:p>
          <a:p>
            <a:endParaRPr lang="de-DE" altLang="de-DE"/>
          </a:p>
          <a:p>
            <a:pPr>
              <a:buFontTx/>
              <a:buNone/>
            </a:pPr>
            <a:r>
              <a:rPr lang="de-DE" altLang="de-DE"/>
              <a:t>	</a:t>
            </a:r>
            <a:r>
              <a:rPr lang="de-DE" altLang="de-DE" b="1"/>
              <a:t>Greenpeace-Aktion in Gendorf</a:t>
            </a:r>
            <a:r>
              <a:rPr lang="de-DE" altLang="de-DE"/>
              <a:t> (gereinigtes Abwasser aus dem Industriepark wieder in das Gelände zurückgepumpt)</a:t>
            </a:r>
          </a:p>
          <a:p>
            <a:r>
              <a:rPr lang="de-DE" altLang="de-DE"/>
              <a:t>Belastung des Abwassers mit PFOA, das bei der Teflon-Herstellung als Emulgator zum Einsatz kommt</a:t>
            </a:r>
          </a:p>
          <a:p>
            <a:r>
              <a:rPr lang="de-DE" altLang="de-DE"/>
              <a:t>Belastung von Oberflächengewässern (Alz/Inn/Donau), Grundwasser, Fischen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77684-844B-405E-BF09-B641584BCBAD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7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Greenpeace-Aktion November 2006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de-DE" altLang="de-DE"/>
          </a:p>
        </p:txBody>
      </p:sp>
      <p:pic>
        <p:nvPicPr>
          <p:cNvPr id="265220" name="Picture 4" descr="greenpeace al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84313"/>
            <a:ext cx="7777162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966C8-4B00-4640-AE1A-C5E5A1F94381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Begriffe - Stoffe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Perfluorierte Kohlenwasserstoffe: alle Wasserstoffatome durch Fluor ersetzt</a:t>
            </a:r>
          </a:p>
          <a:p>
            <a:pPr>
              <a:lnSpc>
                <a:spcPct val="90000"/>
              </a:lnSpc>
            </a:pPr>
            <a:r>
              <a:rPr lang="de-DE" altLang="de-DE" b="1"/>
              <a:t>PFC</a:t>
            </a:r>
            <a:r>
              <a:rPr lang="de-DE" altLang="de-DE"/>
              <a:t> = Perfluorierte Chemikalien (Oberbegriff)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altLang="de-DE" sz="2000"/>
              <a:t>Perfluorcarbonsäuren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altLang="de-DE" sz="2000"/>
              <a:t>Perfluorsulfonsäuren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altLang="de-DE" sz="2000"/>
              <a:t>Perfluorsulfonsäureamide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altLang="de-DE" sz="2000"/>
              <a:t>Perfluorsulfonamidoethanole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altLang="de-DE" sz="2000"/>
              <a:t>Fluorpolymere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altLang="de-DE" sz="2000"/>
              <a:t>…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de-DE" altLang="de-DE" sz="2000"/>
          </a:p>
          <a:p>
            <a:pPr>
              <a:lnSpc>
                <a:spcPct val="90000"/>
              </a:lnSpc>
            </a:pPr>
            <a:r>
              <a:rPr lang="de-DE" altLang="de-DE" b="1"/>
              <a:t>PFT</a:t>
            </a:r>
            <a:r>
              <a:rPr lang="de-DE" altLang="de-DE"/>
              <a:t> = Perfluorierte Tenside (Teilmenge der PFC)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Teilfluorierte Verbindungen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altLang="de-DE" sz="2000"/>
              <a:t>z.B. Fluortelomeralkohole</a:t>
            </a:r>
            <a:r>
              <a:rPr lang="de-DE" alt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30908-93AA-4898-BDA7-E7ECCC107059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4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PFT-Leitsubstanzen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267268" name="Group 4"/>
          <p:cNvGrpSpPr>
            <a:grpSpLocks/>
          </p:cNvGrpSpPr>
          <p:nvPr/>
        </p:nvGrpSpPr>
        <p:grpSpPr bwMode="auto">
          <a:xfrm>
            <a:off x="323850" y="1628775"/>
            <a:ext cx="5113338" cy="4897438"/>
            <a:chOff x="3347" y="722"/>
            <a:chExt cx="2676" cy="2132"/>
          </a:xfrm>
        </p:grpSpPr>
        <p:grpSp>
          <p:nvGrpSpPr>
            <p:cNvPr id="267269" name="Group 5"/>
            <p:cNvGrpSpPr>
              <a:grpSpLocks/>
            </p:cNvGrpSpPr>
            <p:nvPr/>
          </p:nvGrpSpPr>
          <p:grpSpPr bwMode="auto">
            <a:xfrm>
              <a:off x="3347" y="722"/>
              <a:ext cx="2676" cy="2132"/>
              <a:chOff x="3347" y="722"/>
              <a:chExt cx="2676" cy="2132"/>
            </a:xfrm>
          </p:grpSpPr>
          <p:pic>
            <p:nvPicPr>
              <p:cNvPr id="267270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7" y="722"/>
                <a:ext cx="2676" cy="2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7271" name="Rectangle 7"/>
              <p:cNvSpPr>
                <a:spLocks noChangeArrowheads="1"/>
              </p:cNvSpPr>
              <p:nvPr/>
            </p:nvSpPr>
            <p:spPr bwMode="auto">
              <a:xfrm>
                <a:off x="5441" y="965"/>
                <a:ext cx="408" cy="256"/>
              </a:xfrm>
              <a:prstGeom prst="rect">
                <a:avLst/>
              </a:prstGeom>
              <a:solidFill>
                <a:srgbClr val="FF0000">
                  <a:alpha val="24001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7272" name="Rectangle 8"/>
              <p:cNvSpPr>
                <a:spLocks noChangeArrowheads="1"/>
              </p:cNvSpPr>
              <p:nvPr/>
            </p:nvSpPr>
            <p:spPr bwMode="auto">
              <a:xfrm>
                <a:off x="3392" y="2002"/>
                <a:ext cx="544" cy="427"/>
              </a:xfrm>
              <a:prstGeom prst="rect">
                <a:avLst/>
              </a:prstGeom>
              <a:solidFill>
                <a:srgbClr val="FF0000">
                  <a:alpha val="24001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67273" name="Text Box 9"/>
            <p:cNvSpPr txBox="1">
              <a:spLocks noChangeArrowheads="1"/>
            </p:cNvSpPr>
            <p:nvPr/>
          </p:nvSpPr>
          <p:spPr bwMode="auto">
            <a:xfrm>
              <a:off x="3755" y="1434"/>
              <a:ext cx="2005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de-DE" altLang="de-DE" sz="2000"/>
                <a:t>Perfluoroctansulfonat (PFOS)</a:t>
              </a:r>
              <a:endParaRPr lang="de-DE" altLang="de-DE" sz="2000">
                <a:latin typeface="Times New Roman" panose="02020603050405020304" pitchFamily="18" charset="0"/>
              </a:endParaRPr>
            </a:p>
          </p:txBody>
        </p:sp>
        <p:sp>
          <p:nvSpPr>
            <p:cNvPr id="267274" name="Text Box 10"/>
            <p:cNvSpPr txBox="1">
              <a:spLocks noChangeArrowheads="1"/>
            </p:cNvSpPr>
            <p:nvPr/>
          </p:nvSpPr>
          <p:spPr bwMode="auto">
            <a:xfrm>
              <a:off x="3891" y="2523"/>
              <a:ext cx="1905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de-DE" altLang="de-DE" sz="2000"/>
                <a:t>Perfluoroktansäure (PFOA)</a:t>
              </a:r>
            </a:p>
          </p:txBody>
        </p:sp>
      </p:grpSp>
      <p:sp>
        <p:nvSpPr>
          <p:cNvPr id="267276" name="Text Box 12"/>
          <p:cNvSpPr txBox="1">
            <a:spLocks noChangeArrowheads="1"/>
          </p:cNvSpPr>
          <p:nvPr/>
        </p:nvSpPr>
        <p:spPr bwMode="auto">
          <a:xfrm>
            <a:off x="6084888" y="1916113"/>
            <a:ext cx="2519362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/>
              <a:t>Hydrophobe Kette und hydrophile Kopfgruppe </a:t>
            </a:r>
          </a:p>
          <a:p>
            <a:pPr algn="l">
              <a:spcBef>
                <a:spcPct val="50000"/>
              </a:spcBef>
            </a:pPr>
            <a:r>
              <a:rPr lang="de-DE" altLang="de-DE">
                <a:latin typeface="Monotype Corsiva" panose="03010101010201010101" pitchFamily="66" charset="0"/>
              </a:rPr>
              <a:t>→ </a:t>
            </a:r>
            <a:r>
              <a:rPr lang="de-DE" altLang="de-DE"/>
              <a:t>Tensideigen-schaften</a:t>
            </a:r>
          </a:p>
          <a:p>
            <a:pPr algn="l">
              <a:spcBef>
                <a:spcPct val="50000"/>
              </a:spcBef>
            </a:pPr>
            <a:r>
              <a:rPr lang="de-DE" altLang="de-DE"/>
              <a:t>Homologe von C4-C14-Kettenlänge im Einsatz</a:t>
            </a:r>
            <a:endParaRPr lang="de-DE" altLang="de-DE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43199F-E346-48DB-95F7-F74B7DF2734F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Einsatzgebiete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Imprägnierung der Oberflächen von Textilien, Leder und Teppichen</a:t>
            </a:r>
          </a:p>
          <a:p>
            <a:r>
              <a:rPr lang="de-DE" altLang="de-DE"/>
              <a:t>fett- und wasserabweisende Beschichtung von Papier und Karton</a:t>
            </a:r>
          </a:p>
          <a:p>
            <a:r>
              <a:rPr lang="de-DE" altLang="de-DE"/>
              <a:t>Tenside zur Reinigung und Behandlung von Oberflächen (z.B. bei der Hartverchromung oder bei litographischen Prozessen)</a:t>
            </a:r>
          </a:p>
          <a:p>
            <a:r>
              <a:rPr lang="de-DE" altLang="de-DE"/>
              <a:t>Herstellung von Filmen, Fotopapier und Fotoplatten</a:t>
            </a:r>
          </a:p>
          <a:p>
            <a:endParaRPr lang="de-DE" altLang="de-DE"/>
          </a:p>
          <a:p>
            <a:pPr>
              <a:buFontTx/>
              <a:buNone/>
            </a:pPr>
            <a:r>
              <a:rPr lang="de-DE" altLang="de-DE"/>
              <a:t>	Fluorpolymere</a:t>
            </a:r>
          </a:p>
          <a:p>
            <a:r>
              <a:rPr lang="de-DE" altLang="de-DE"/>
              <a:t>Beschichtungen ("Teflon-Pfanne", Photovoltaikmodule)</a:t>
            </a:r>
          </a:p>
          <a:p>
            <a:r>
              <a:rPr lang="de-DE" altLang="de-DE"/>
              <a:t>hochstabile Dichtungsmaterialien</a:t>
            </a:r>
          </a:p>
          <a:p>
            <a:r>
              <a:rPr lang="de-DE" altLang="de-DE"/>
              <a:t>Membranen (z.B. in Brennstoffzellen)</a:t>
            </a:r>
          </a:p>
          <a:p>
            <a:r>
              <a:rPr lang="de-DE" altLang="de-DE"/>
              <a:t>Gore-Tex</a:t>
            </a:r>
            <a:r>
              <a:rPr lang="en-US" altLang="de-DE">
                <a:cs typeface="Arial" panose="020B0604020202020204" pitchFamily="34" charset="0"/>
              </a:rPr>
              <a:t>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D8933-E4DB-4312-92E7-40E032F238EB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PFC-Funde weltweit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seit ca. 2000 zunehmende Zahl von Publikationen über das Auftreten von PFC in verschiedenen Matrices, z.B.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/>
              <a:t>Oberflächengewässer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/>
              <a:t>Grundwässer (PFOA-Belastungen in der Nähe von Produktionsanlagen)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/>
              <a:t>Leber von arktischen Eisbären (PFOS 350 - &gt;4000 µg/kg FS)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/>
              <a:t>Leber von Aalen aus großen europäischen Flüssen (PFOS bis 498 µg/kg FS)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Einzelne PFC erfüllen die "PBT"-Kriterien: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de-DE" altLang="de-DE"/>
              <a:t>persistent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de-DE" altLang="de-DE"/>
              <a:t>bioakkumulierbar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de-DE" altLang="de-DE"/>
              <a:t>toxisch</a:t>
            </a:r>
          </a:p>
          <a:p>
            <a:pPr>
              <a:lnSpc>
                <a:spcPct val="90000"/>
              </a:lnSpc>
            </a:pPr>
            <a:r>
              <a:rPr lang="de-DE" altLang="de-DE"/>
              <a:t>PFOS wurde von Schweden als weiterer Stoff für die Aufnahme in die Stoffliste gemäß POP-Konvention vorgeschlagen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© LfU / Referat 75 / Dr. Sengl / 23.10.07</a:t>
            </a:r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BF04-7D38-430E-AF30-C9D5A7EAA477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5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altLang="de-DE"/>
              <a:t>Persistente Perfluorverbindungen - neue Problemstoffe in der Umwelt</a:t>
            </a: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PFC – ubiquitär verteilt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13787" cy="4841875"/>
          </a:xfrm>
        </p:spPr>
        <p:txBody>
          <a:bodyPr/>
          <a:lstStyle/>
          <a:p>
            <a:pPr>
              <a:buFontTx/>
              <a:buNone/>
            </a:pPr>
            <a:endParaRPr lang="de-DE" altLang="de-DE"/>
          </a:p>
        </p:txBody>
      </p:sp>
      <p:sp>
        <p:nvSpPr>
          <p:cNvPr id="269316" name="Oval 4"/>
          <p:cNvSpPr>
            <a:spLocks noChangeArrowheads="1"/>
          </p:cNvSpPr>
          <p:nvPr/>
        </p:nvSpPr>
        <p:spPr bwMode="auto">
          <a:xfrm>
            <a:off x="3059113" y="2781300"/>
            <a:ext cx="2736850" cy="17272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5400" b="1"/>
              <a:t>PFC</a:t>
            </a:r>
          </a:p>
        </p:txBody>
      </p:sp>
      <p:sp>
        <p:nvSpPr>
          <p:cNvPr id="269317" name="Oval 5"/>
          <p:cNvSpPr>
            <a:spLocks noChangeArrowheads="1"/>
          </p:cNvSpPr>
          <p:nvPr/>
        </p:nvSpPr>
        <p:spPr bwMode="auto">
          <a:xfrm>
            <a:off x="6372225" y="3357563"/>
            <a:ext cx="2089150" cy="72072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Niederschlag</a:t>
            </a:r>
          </a:p>
        </p:txBody>
      </p:sp>
      <p:sp>
        <p:nvSpPr>
          <p:cNvPr id="269318" name="Oval 6"/>
          <p:cNvSpPr>
            <a:spLocks noChangeArrowheads="1"/>
          </p:cNvSpPr>
          <p:nvPr/>
        </p:nvSpPr>
        <p:spPr bwMode="auto">
          <a:xfrm>
            <a:off x="468313" y="1628775"/>
            <a:ext cx="2160587" cy="115093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Grund- und </a:t>
            </a:r>
          </a:p>
          <a:p>
            <a:pPr algn="ctr"/>
            <a:r>
              <a:rPr lang="de-DE" altLang="de-DE"/>
              <a:t>Trinkwasser</a:t>
            </a:r>
          </a:p>
        </p:txBody>
      </p:sp>
      <p:sp>
        <p:nvSpPr>
          <p:cNvPr id="269319" name="Oval 7"/>
          <p:cNvSpPr>
            <a:spLocks noChangeArrowheads="1"/>
          </p:cNvSpPr>
          <p:nvPr/>
        </p:nvSpPr>
        <p:spPr bwMode="auto">
          <a:xfrm>
            <a:off x="3276600" y="1484313"/>
            <a:ext cx="1728788" cy="79216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Abwasser</a:t>
            </a:r>
          </a:p>
        </p:txBody>
      </p:sp>
      <p:sp>
        <p:nvSpPr>
          <p:cNvPr id="269320" name="Oval 8"/>
          <p:cNvSpPr>
            <a:spLocks noChangeArrowheads="1"/>
          </p:cNvSpPr>
          <p:nvPr/>
        </p:nvSpPr>
        <p:spPr bwMode="auto">
          <a:xfrm>
            <a:off x="5651500" y="1700213"/>
            <a:ext cx="2232025" cy="100806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Oberflächen-</a:t>
            </a:r>
          </a:p>
          <a:p>
            <a:pPr algn="ctr"/>
            <a:r>
              <a:rPr lang="de-DE" altLang="de-DE"/>
              <a:t>wasser</a:t>
            </a:r>
          </a:p>
        </p:txBody>
      </p:sp>
      <p:sp>
        <p:nvSpPr>
          <p:cNvPr id="269321" name="Oval 9"/>
          <p:cNvSpPr>
            <a:spLocks noChangeArrowheads="1"/>
          </p:cNvSpPr>
          <p:nvPr/>
        </p:nvSpPr>
        <p:spPr bwMode="auto">
          <a:xfrm>
            <a:off x="6300788" y="4581525"/>
            <a:ext cx="2159000" cy="93503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Böden</a:t>
            </a:r>
          </a:p>
        </p:txBody>
      </p:sp>
      <p:sp>
        <p:nvSpPr>
          <p:cNvPr id="269322" name="Oval 10"/>
          <p:cNvSpPr>
            <a:spLocks noChangeArrowheads="1"/>
          </p:cNvSpPr>
          <p:nvPr/>
        </p:nvSpPr>
        <p:spPr bwMode="auto">
          <a:xfrm>
            <a:off x="3924300" y="5013325"/>
            <a:ext cx="2089150" cy="1081088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Klär-</a:t>
            </a:r>
          </a:p>
          <a:p>
            <a:pPr algn="ctr"/>
            <a:r>
              <a:rPr lang="de-DE" altLang="de-DE"/>
              <a:t>schlamm</a:t>
            </a:r>
          </a:p>
        </p:txBody>
      </p:sp>
      <p:sp>
        <p:nvSpPr>
          <p:cNvPr id="269323" name="Oval 11"/>
          <p:cNvSpPr>
            <a:spLocks noChangeArrowheads="1"/>
          </p:cNvSpPr>
          <p:nvPr/>
        </p:nvSpPr>
        <p:spPr bwMode="auto">
          <a:xfrm>
            <a:off x="323850" y="3141663"/>
            <a:ext cx="2376488" cy="1008062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(Blut, Mutter-</a:t>
            </a:r>
          </a:p>
          <a:p>
            <a:pPr algn="ctr"/>
            <a:r>
              <a:rPr lang="de-DE" altLang="de-DE"/>
              <a:t>milch, LM)</a:t>
            </a:r>
          </a:p>
        </p:txBody>
      </p:sp>
      <p:sp>
        <p:nvSpPr>
          <p:cNvPr id="269325" name="Oval 13"/>
          <p:cNvSpPr>
            <a:spLocks noChangeArrowheads="1"/>
          </p:cNvSpPr>
          <p:nvPr/>
        </p:nvSpPr>
        <p:spPr bwMode="auto">
          <a:xfrm>
            <a:off x="827088" y="4652963"/>
            <a:ext cx="2663825" cy="1296987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Biota (Fische</a:t>
            </a:r>
          </a:p>
          <a:p>
            <a:pPr algn="ctr"/>
            <a:r>
              <a:rPr lang="de-DE" altLang="de-DE"/>
              <a:t>Muscheln…)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U-Präsentation">
  <a:themeElements>
    <a:clrScheme name="LfU-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fU-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LfU-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LfU-Präsentation</Template>
  <TotalTime>0</TotalTime>
  <Words>1214</Words>
  <Application>Microsoft Office PowerPoint</Application>
  <PresentationFormat>Bildschirmpräsentation (4:3)</PresentationFormat>
  <Paragraphs>218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ＭＳ Ｐゴシック</vt:lpstr>
      <vt:lpstr>Times New Roman</vt:lpstr>
      <vt:lpstr>Monotype Corsiva</vt:lpstr>
      <vt:lpstr>Wingdings</vt:lpstr>
      <vt:lpstr>Arial Unicode MS</vt:lpstr>
      <vt:lpstr>LfU-Präsentation</vt:lpstr>
      <vt:lpstr>Persistente Perfluorverbindungen- neue Problemstoffe in der Umwelt</vt:lpstr>
      <vt:lpstr>Gliederung</vt:lpstr>
      <vt:lpstr>"Stoff des Monats" 2006</vt:lpstr>
      <vt:lpstr>Greenpeace-Aktion November 2006</vt:lpstr>
      <vt:lpstr>Begriffe - Stoffe</vt:lpstr>
      <vt:lpstr>PFT-Leitsubstanzen</vt:lpstr>
      <vt:lpstr>Einsatzgebiete</vt:lpstr>
      <vt:lpstr>PFC-Funde weltweit</vt:lpstr>
      <vt:lpstr>PFC – ubiquitär verteilt</vt:lpstr>
      <vt:lpstr>Analytik</vt:lpstr>
      <vt:lpstr>Untersuchungsergebnisse in Bayern</vt:lpstr>
      <vt:lpstr>Beurteilungswerte für Trinkwasser (TW-Kommission 2006)</vt:lpstr>
      <vt:lpstr>Beurteilungswerte für Abwasser und Klärschlamm</vt:lpstr>
      <vt:lpstr>PFOS – Regelungen in Chemikalienverbotsverordnung</vt:lpstr>
      <vt:lpstr>Zusammenfassung</vt:lpstr>
      <vt:lpstr>Einladung</vt:lpstr>
    </vt:vector>
  </TitlesOfParts>
  <Manager/>
  <Company>BSTMUGV Benutzerservice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LfW-sengl</dc:creator>
  <cp:keywords/>
  <dc:description/>
  <cp:lastModifiedBy>Schäffler, Ulrich (LfU)</cp:lastModifiedBy>
  <cp:revision>18</cp:revision>
  <dcterms:created xsi:type="dcterms:W3CDTF">2007-06-19T07:15:17Z</dcterms:created>
  <dcterms:modified xsi:type="dcterms:W3CDTF">2020-06-22T13:41:26Z</dcterms:modified>
  <cp:category/>
</cp:coreProperties>
</file>